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4" r:id="rId5"/>
    <p:sldId id="278" r:id="rId6"/>
    <p:sldId id="798" r:id="rId7"/>
    <p:sldId id="1173" r:id="rId8"/>
    <p:sldId id="1174" r:id="rId9"/>
    <p:sldId id="1176" r:id="rId10"/>
    <p:sldId id="1175" r:id="rId11"/>
    <p:sldId id="803" r:id="rId12"/>
    <p:sldId id="1171" r:id="rId13"/>
    <p:sldId id="267" r:id="rId14"/>
  </p:sldIdLst>
  <p:sldSz cx="12192000" cy="6858000"/>
  <p:notesSz cx="9807575" cy="68008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8B10A24-F0A0-75EE-2A1A-FC288F43C0E1}" name="Ulrychová Helena" initials="HU" userId="S::helena.ulrychova@dia.gov.cz::00b3acbf-6fee-423a-a005-d181c2e3e4b6" providerId="AD"/>
  <p188:author id="{CBAA01AE-59D3-5F10-7EE7-E2BA6E84F071}" name="Zdeněk Jiříček" initials="ZJ" userId="S::zdenek.jiricek@dia.gov.cz::2d3a62c9-7470-4e3c-9fd5-0f6ca985470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537"/>
    <a:srgbClr val="FEFDFD"/>
    <a:srgbClr val="E8EDE8"/>
    <a:srgbClr val="2E2D2C"/>
    <a:srgbClr val="35398E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5292A8-3873-4BD6-8813-B0CC50E4ABCE}" v="55" dt="2025-07-28T10:27:46.2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48" autoAdjust="0"/>
    <p:restoredTop sz="97436" autoAdjust="0"/>
  </p:normalViewPr>
  <p:slideViewPr>
    <p:cSldViewPr snapToGrid="0">
      <p:cViewPr>
        <p:scale>
          <a:sx n="100" d="100"/>
          <a:sy n="100" d="100"/>
        </p:scale>
        <p:origin x="1308" y="14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216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7F3180-6454-D06F-2DEF-49EE0BEB5E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49949" cy="341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D88EF6F-01B2-0033-AE8F-10410DC683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55356" y="0"/>
            <a:ext cx="4249949" cy="341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0CE7-49B6-2348-A198-C8ECA96104F1}" type="datetimeFigureOut">
              <a:rPr lang="cs-CZ" smtClean="0">
                <a:latin typeface="Arial" panose="020B0604020202020204" pitchFamily="34" charset="0"/>
              </a:rPr>
              <a:t>28.07.2025</a:t>
            </a:fld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E608C9-DF7C-4B64-E76C-79893263F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9627"/>
            <a:ext cx="4249949" cy="341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4A1CC3-B6D7-20BE-943D-6320EEDC3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55356" y="6459627"/>
            <a:ext cx="4249949" cy="341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16F0C-904B-8247-A83D-0A9BE4737B82}" type="slidenum">
              <a:rPr lang="cs-CZ" smtClean="0">
                <a:latin typeface="Arial" panose="020B0604020202020204" pitchFamily="34" charset="0"/>
              </a:rPr>
              <a:t>‹#›</a:t>
            </a:fld>
            <a:endParaRPr lang="cs-CZ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6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49949" cy="341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55356" y="0"/>
            <a:ext cx="4249949" cy="341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78294C76-7D04-154A-AFCD-C18C5C95436B}" type="datetimeFigureOut">
              <a:rPr lang="cs-CZ" smtClean="0"/>
              <a:pPr/>
              <a:t>28.07.2025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850900"/>
            <a:ext cx="4076700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0758" y="3272909"/>
            <a:ext cx="7846060" cy="26778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9627"/>
            <a:ext cx="4249949" cy="341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555356" y="6459627"/>
            <a:ext cx="4249949" cy="341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3298459-D76B-9E41-AFDF-7399883A9B6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88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881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4265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475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C03E269-9E23-3850-18B9-BFED7015B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848268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265199"/>
            <a:ext cx="11113200" cy="1173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800"/>
              </a:spcAft>
              <a:buNone/>
              <a:defRPr sz="3200" cap="all" baseline="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F45B2B3-EA87-06E1-C21A-D472874DC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5841718"/>
            <a:ext cx="1738990" cy="7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_ Prázd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6496385-261F-8D4B-E9CF-F0148C10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9D07E3-ACC6-DFAC-43E1-F355DCF8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78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825626"/>
            <a:ext cx="5400000" cy="4046538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825626"/>
            <a:ext cx="5400000" cy="40464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759462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620000"/>
            <a:ext cx="5400000" cy="4046538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400000" cy="4046400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9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1"/>
            <a:ext cx="11113200" cy="576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5400000" cy="3960000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32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47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3518765" cy="3960000"/>
          </a:xfr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obsah 5">
            <a:extLst>
              <a:ext uri="{FF2B5EF4-FFF2-40B4-BE49-F238E27FC236}">
                <a16:creationId xmlns:a16="http://schemas.microsoft.com/office/drawing/2014/main" id="{334DA0B0-CD8C-3E60-D93E-FA6C86C902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888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DIA_ Text s odrážkami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FAD486-026F-F07F-0719-E63DC503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5B587-08F7-9284-D67E-2309FAF1A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8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800"/>
            </a:lvl4pPr>
            <a:lvl5pPr>
              <a:lnSpc>
                <a:spcPct val="12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501A4A-DA79-C8F2-E5C5-28A03D7EE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D1631ED-DEF3-6A6D-32E8-2DCF679D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3461A86-1EBD-9C84-718F-87D77A97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58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2">
            <a:extLst>
              <a:ext uri="{FF2B5EF4-FFF2-40B4-BE49-F238E27FC236}">
                <a16:creationId xmlns:a16="http://schemas.microsoft.com/office/drawing/2014/main" id="{475E19F0-E25C-3988-D787-829F824E6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9F9E4587-C623-2EB1-6917-B73C5E40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6">
            <a:extLst>
              <a:ext uri="{FF2B5EF4-FFF2-40B4-BE49-F238E27FC236}">
                <a16:creationId xmlns:a16="http://schemas.microsoft.com/office/drawing/2014/main" id="{44794EE0-21BB-601D-18A0-78895EC0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9DB918A1-F9FA-ACE4-A10C-71B17E0A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text 3">
            <a:extLst>
              <a:ext uri="{FF2B5EF4-FFF2-40B4-BE49-F238E27FC236}">
                <a16:creationId xmlns:a16="http://schemas.microsoft.com/office/drawing/2014/main" id="{C07424CD-CCAE-AD61-7550-8BE6149D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695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volný pro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D165B9-8657-8AF6-AFCC-CB497BE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41E40B-5C8A-83AA-5A88-1D8DCF5A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857591AE-875D-DB42-8535-2A7829FA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6120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AC6D30CE-5961-C3DF-5F10-695BBF58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1285462"/>
            <a:ext cx="3115556" cy="45835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355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42293A-552E-86EF-639C-8B6F2380F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812289-740C-E50E-D6AE-E0D6DC97B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F8881F-3F3A-6A05-6BFD-6C25A9B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E6E924-A96C-FB97-913A-EED4842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975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BF89947-13F9-1BB0-576B-8A3B91EDF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3713" y="432000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DFA057-2E82-D72A-31C2-4EC80D7B3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9387" y="432000"/>
            <a:ext cx="8531926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E361D0-B494-0E13-7236-DAACD149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F3F1E6-DE6A-3590-85F9-AC6DCD4A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64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bez odráž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2000"/>
            <a:ext cx="11113200" cy="129600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200"/>
            <a:ext cx="11113200" cy="4144869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288000" indent="0">
              <a:lnSpc>
                <a:spcPct val="120000"/>
              </a:lnSpc>
              <a:buNone/>
              <a:defRPr/>
            </a:lvl2pPr>
            <a:lvl3pPr marL="576000" indent="0">
              <a:lnSpc>
                <a:spcPct val="120000"/>
              </a:lnSpc>
              <a:buNone/>
              <a:defRPr/>
            </a:lvl3pPr>
            <a:lvl4pPr marL="576000" indent="0">
              <a:lnSpc>
                <a:spcPct val="120000"/>
              </a:lnSpc>
              <a:buNone/>
              <a:defRPr/>
            </a:lvl4pPr>
            <a:lvl5pPr marL="576000" indent="0">
              <a:lnSpc>
                <a:spcPct val="120000"/>
              </a:lnSpc>
              <a:buNone/>
              <a:defRPr/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25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129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06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, podtitulek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57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84F93504-89B1-112D-FF63-11139C2036DE}"/>
              </a:ext>
            </a:extLst>
          </p:cNvPr>
          <p:cNvSpPr txBox="1">
            <a:spLocks/>
          </p:cNvSpPr>
          <p:nvPr userDrawn="1"/>
        </p:nvSpPr>
        <p:spPr>
          <a:xfrm>
            <a:off x="540000" y="1282799"/>
            <a:ext cx="11113200" cy="45151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0" i="0" kern="1200" cap="all" baseline="0">
                <a:solidFill>
                  <a:schemeClr val="accent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endParaRPr lang="cs-CZ" sz="1800" dirty="0">
              <a:solidFill>
                <a:srgbClr val="2E2D2C"/>
              </a:solidFill>
            </a:endParaRPr>
          </a:p>
        </p:txBody>
      </p:sp>
      <p:sp>
        <p:nvSpPr>
          <p:cNvPr id="8" name="Obsah">
            <a:extLst>
              <a:ext uri="{FF2B5EF4-FFF2-40B4-BE49-F238E27FC236}">
                <a16:creationId xmlns:a16="http://schemas.microsoft.com/office/drawing/2014/main" id="{2A58A94E-2737-0B65-DC6C-F1223EB65FE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8800" y="1080000"/>
            <a:ext cx="11113200" cy="440837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1pPr>
            <a:lvl2pPr marL="216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2pPr>
            <a:lvl3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3pPr>
            <a:lvl4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4pPr>
            <a:lvl5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 dirty="0"/>
              <a:t>PODTITULEK</a:t>
            </a:r>
          </a:p>
        </p:txBody>
      </p:sp>
    </p:spTree>
    <p:extLst>
      <p:ext uri="{BB962C8B-B14F-4D97-AF65-F5344CB8AC3E}">
        <p14:creationId xmlns:p14="http://schemas.microsoft.com/office/powerpoint/2010/main" val="4047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0BC63B7-C438-CDCA-2E62-A019E80EF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EFDAF7-49CF-94EF-AE6B-E3C8DF53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795600"/>
            <a:ext cx="11113200" cy="2358000"/>
          </a:xfr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defRPr sz="4800" cap="all" baseline="0">
                <a:solidFill>
                  <a:schemeClr val="accent3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491657B4-57AA-E6DE-504E-12F9C6477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800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80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686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686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aseline="0">
                <a:solidFill>
                  <a:srgbClr val="2E2D2C"/>
                </a:solidFill>
                <a:latin typeface="Arial" panose="020B0604020202020204" pitchFamily="34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3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Závěřeč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3909D7-0D07-E27F-07C9-DD6B9CEF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84DC879B-3803-3314-33B3-F397843C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275" y="6022973"/>
            <a:ext cx="1335205" cy="595851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842836"/>
          </a:xfrm>
        </p:spPr>
        <p:txBody>
          <a:bodyPr lIns="0" tIns="0" rIns="0" bIns="0" anchor="t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cs-CZ" dirty="0">
                <a:solidFill>
                  <a:schemeClr val="bg1"/>
                </a:solidFill>
              </a:rPr>
              <a:t>DIA.</a:t>
            </a:r>
            <a:r>
              <a:rPr lang="cs-CZ" dirty="0">
                <a:solidFill>
                  <a:schemeClr val="accent1"/>
                </a:solidFill>
              </a:rPr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331718"/>
            <a:ext cx="11113200" cy="842836"/>
          </a:xfr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2400" cap="all" baseline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9ADB2BA1-71A5-16B6-971F-2496046E6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0000" y="4414708"/>
            <a:ext cx="11113200" cy="138588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32067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2pPr>
            <a:lvl3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3pPr>
            <a:lvl4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9988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_ 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529A9-D500-1273-5E49-F07E5664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387"/>
            <a:ext cx="11113200" cy="612000"/>
          </a:xfr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8576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DB8E4877-94CD-06BF-64E7-44B6ABB7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2346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Nadpis_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095866B9-FF4B-FA8F-43D9-233B746C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13200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patí dia.gov.cz">
            <a:extLst>
              <a:ext uri="{FF2B5EF4-FFF2-40B4-BE49-F238E27FC236}">
                <a16:creationId xmlns:a16="http://schemas.microsoft.com/office/drawing/2014/main" id="{824AA539-D3C0-6E93-E74F-681DDD08A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5554" y="6325354"/>
            <a:ext cx="53808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Číslo snímku">
            <a:extLst>
              <a:ext uri="{FF2B5EF4-FFF2-40B4-BE49-F238E27FC236}">
                <a16:creationId xmlns:a16="http://schemas.microsoft.com/office/drawing/2014/main" id="{6F5FBFCB-C39A-B440-936C-FA3E617E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1571" y="6325354"/>
            <a:ext cx="192104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fld id="{F21F385E-1634-DB44-B85F-E6359124737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Logo Digitální a Informační agentura">
            <a:extLst>
              <a:ext uri="{FF2B5EF4-FFF2-40B4-BE49-F238E27FC236}">
                <a16:creationId xmlns:a16="http://schemas.microsoft.com/office/drawing/2014/main" id="{1391B34F-7EA5-7A87-B33E-6D1F2140B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3299" y="6021421"/>
            <a:ext cx="1336305" cy="59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0" r:id="rId3"/>
    <p:sldLayoutId id="2147483671" r:id="rId4"/>
    <p:sldLayoutId id="2147483651" r:id="rId5"/>
    <p:sldLayoutId id="2147483649" r:id="rId6"/>
    <p:sldLayoutId id="2147483670" r:id="rId7"/>
    <p:sldLayoutId id="2147483663" r:id="rId8"/>
    <p:sldLayoutId id="2147483668" r:id="rId9"/>
    <p:sldLayoutId id="2147483655" r:id="rId10"/>
    <p:sldLayoutId id="2147483652" r:id="rId11"/>
    <p:sldLayoutId id="2147483669" r:id="rId12"/>
    <p:sldLayoutId id="2147483653" r:id="rId13"/>
    <p:sldLayoutId id="2147483664" r:id="rId14"/>
    <p:sldLayoutId id="2147483656" r:id="rId15"/>
    <p:sldLayoutId id="2147483667" r:id="rId16"/>
    <p:sldLayoutId id="2147483666" r:id="rId17"/>
    <p:sldLayoutId id="2147483658" r:id="rId18"/>
    <p:sldLayoutId id="2147483659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cap="all" baseline="0">
          <a:solidFill>
            <a:schemeClr val="accent1"/>
          </a:solidFill>
          <a:latin typeface="Azeret Mono Medium" pitchFamily="2" charset="0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gc@dia.gov.cz" TargetMode="External"/><Relationship Id="rId2" Type="http://schemas.openxmlformats.org/officeDocument/2006/relationships/hyperlink" Target="mailto:helena.ulrychova@dia.gov.cz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pp.powerbi.com/view?r=eyJrIjoiY2VjYWRiYzktOGZhNi00MmQ2LThlMjQtNWJhYzM0NDY2MDkwIiwidCI6IjViNmI4NWNkLTQ0ZWYtNGQ2Ni04NmQ0LTYwM2RkMjE2MDc4MCIsImMiOjl9&amp;pageName=ReportSection3066b7d1d83a917a734d" TargetMode="Externa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dia.gov.cz/media/2484/download/Po%C5%BEadavky%20na%20z%C3%A1pis%20aplikac%C3%AD%20jako%20slu%C5%BEba%20v%20nuanc%C3%ADch%20model%C5%AF%20SaaS%20a%20PaaS_241120.pdf?v=2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nen.nipez.cz/profily-zadavatelu-platne/p:pzp:query=digit%C3%A1ln%C3%AD%20a%20informa%C4%8Dn%C3%AD%20agentura/detail-profilu/DIA/seznam-dns/detail-dns/244540755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nen.nipez.cz/profily-zadavatelu-platne/p:pzp:query=digit%C3%A1ln%C3%AD%20a%20informa%C4%8Dn%C3%AD%20agentura/detail-profilu/DIA/seznam-dns/detail-dns/2445407552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a.gov.cz/media/2768/download/P%C5%99%C3%ADloha%20%C4%8D.%202%20Smlouvy%20-%20specifikace%20pln%C4%9Bn%C3%AD.docx?v=1" TargetMode="External"/><Relationship Id="rId2" Type="http://schemas.openxmlformats.org/officeDocument/2006/relationships/hyperlink" Target="https://www.dia.gov.cz/media/2769/download/N%C3%A1vrh%20smlouvy%20v%C4%8D.%20p%C5%99%C3%ADloh.docx?v=1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a.gov.cz/cs/nase-cinnosti/na-cem-pracujeme/egovernment-cloud/metodiky-navody-formular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pp.powerbi.com/view?r=eyJrIjoiY2VjYWRiYzktOGZhNi00MmQ2LThlMjQtNWJhYzM0NDY2MDkwIiwidCI6IjViNmI4NWNkLTQ0ZWYtNGQ2Ni04NmQ0LTYwM2RkMjE2MDc4MCIsImMiOjl9&amp;pageName=ReportSection3066b7d1d83a917a734d" TargetMode="External"/><Relationship Id="rId5" Type="http://schemas.openxmlformats.org/officeDocument/2006/relationships/hyperlink" Target="https://www.dia.gov.cz/cs/nase-cinnosti/na-cem-pracujeme/egovernment-cloud/katalog-cloud-computingu/nabidky-cloud-computingu-zapsanych-poskytovatelu-dle-zoisvs-platneho-od-1-9-2021" TargetMode="External"/><Relationship Id="rId4" Type="http://schemas.openxmlformats.org/officeDocument/2006/relationships/hyperlink" Target="https://www.dia.gov.cz/cs/nase-cinnosti/na-cem-pracujeme/egovernment-cloud/metodiky-navody-formulare/podpurne-material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04F70-7456-297E-EB64-30FBF058B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989013"/>
            <a:ext cx="8963764" cy="2076477"/>
          </a:xfrm>
        </p:spPr>
        <p:txBody>
          <a:bodyPr>
            <a:normAutofit fontScale="90000"/>
          </a:bodyPr>
          <a:lstStyle/>
          <a:p>
            <a:r>
              <a:rPr lang="cs-CZ" cap="none" dirty="0" err="1"/>
              <a:t>e</a:t>
            </a:r>
            <a:r>
              <a:rPr lang="cs-CZ" dirty="0" err="1"/>
              <a:t>government</a:t>
            </a:r>
            <a:r>
              <a:rPr lang="cs-CZ" dirty="0"/>
              <a:t> Cloud_</a:t>
            </a:r>
            <a:br>
              <a:rPr lang="cs-CZ" dirty="0"/>
            </a:br>
            <a:br>
              <a:rPr lang="cs-CZ" dirty="0"/>
            </a:br>
            <a:r>
              <a:rPr lang="cs-CZ" dirty="0"/>
              <a:t>dynamický nákupní systém_</a:t>
            </a:r>
            <a:br>
              <a:rPr lang="cs-CZ" dirty="0"/>
            </a:br>
            <a:br>
              <a:rPr lang="cs-CZ" dirty="0"/>
            </a:br>
            <a:br>
              <a:rPr lang="cs-CZ" dirty="0"/>
            </a:br>
            <a:endParaRPr lang="cs-CZ" dirty="0"/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EA4F850-D813-65D2-B13B-CFBE1FC8D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999" y="3792510"/>
            <a:ext cx="9398479" cy="207647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cs-CZ" dirty="0">
                <a:latin typeface="DM Sans" pitchFamily="2" charset="-18"/>
                <a:cs typeface="Azeret Mono" pitchFamily="2" charset="-18"/>
              </a:rPr>
              <a:t>Helena Ulrychová</a:t>
            </a:r>
            <a:r>
              <a:rPr lang="cs-CZ" dirty="0">
                <a:solidFill>
                  <a:schemeClr val="accent1"/>
                </a:solidFill>
                <a:latin typeface="DM Sans" pitchFamily="2" charset="-18"/>
                <a:cs typeface="Azeret Mono" pitchFamily="2" charset="-18"/>
              </a:rPr>
              <a:t>_</a:t>
            </a:r>
          </a:p>
          <a:p>
            <a:pPr>
              <a:spcBef>
                <a:spcPts val="0"/>
              </a:spcBef>
            </a:pPr>
            <a:r>
              <a:rPr lang="cs-CZ" sz="1800" dirty="0">
                <a:latin typeface="DM Sans" pitchFamily="2" charset="-18"/>
                <a:cs typeface="Azeret Mono" pitchFamily="2" charset="-18"/>
              </a:rPr>
              <a:t>vedoucí oddělení </a:t>
            </a:r>
            <a:r>
              <a:rPr lang="cs-CZ" sz="1800" cap="none" dirty="0">
                <a:latin typeface="DM Sans" pitchFamily="2" charset="-18"/>
                <a:cs typeface="Azeret Mono" pitchFamily="2" charset="-18"/>
              </a:rPr>
              <a:t>e</a:t>
            </a:r>
            <a:r>
              <a:rPr lang="cs-CZ" sz="1800" dirty="0">
                <a:latin typeface="DM Sans" pitchFamily="2" charset="-18"/>
                <a:cs typeface="Azeret Mono" pitchFamily="2" charset="-18"/>
              </a:rPr>
              <a:t>Government cloudu</a:t>
            </a:r>
            <a:r>
              <a:rPr lang="cs-CZ" sz="1800" dirty="0">
                <a:solidFill>
                  <a:schemeClr val="accent1"/>
                </a:solidFill>
                <a:latin typeface="DM Sans" pitchFamily="2" charset="-18"/>
                <a:cs typeface="Azeret Mono" pitchFamily="2" charset="-18"/>
              </a:rPr>
              <a:t>_</a:t>
            </a:r>
          </a:p>
          <a:p>
            <a:pPr>
              <a:spcBef>
                <a:spcPts val="0"/>
              </a:spcBef>
            </a:pPr>
            <a:r>
              <a:rPr lang="cs-CZ" sz="1800" dirty="0">
                <a:solidFill>
                  <a:schemeClr val="accent1"/>
                </a:solidFill>
                <a:latin typeface="DM Sans" pitchFamily="2" charset="-18"/>
                <a:cs typeface="Azeret Mono" pitchFamily="2" charset="-18"/>
              </a:rPr>
              <a:t>Digitální a informační agentura_</a:t>
            </a:r>
          </a:p>
        </p:txBody>
      </p:sp>
      <p:sp>
        <p:nvSpPr>
          <p:cNvPr id="6" name="Podnadpis 3">
            <a:extLst>
              <a:ext uri="{FF2B5EF4-FFF2-40B4-BE49-F238E27FC236}">
                <a16:creationId xmlns:a16="http://schemas.microsoft.com/office/drawing/2014/main" id="{AF53BA8B-2A7C-D7CB-4E98-309F5647D3EF}"/>
              </a:ext>
            </a:extLst>
          </p:cNvPr>
          <p:cNvSpPr txBox="1">
            <a:spLocks/>
          </p:cNvSpPr>
          <p:nvPr/>
        </p:nvSpPr>
        <p:spPr>
          <a:xfrm>
            <a:off x="800057" y="5839200"/>
            <a:ext cx="11113200" cy="11736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8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3200" b="0" i="0" kern="1200" cap="all" baseline="0">
                <a:solidFill>
                  <a:srgbClr val="2E2D2C"/>
                </a:solidFill>
                <a:latin typeface="Azeret Mono" pitchFamily="2" charset="0"/>
                <a:ea typeface="+mn-ea"/>
                <a:cs typeface="Azeret Mono" pitchFamily="2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None/>
              <a:tabLst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None/>
              <a:tabLst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pl-PL" sz="1700" dirty="0">
                <a:solidFill>
                  <a:schemeClr val="tx1"/>
                </a:solidFill>
              </a:rPr>
              <a:t>pracovní skupina pro architekturu a řízení ICT</a:t>
            </a:r>
            <a:r>
              <a:rPr lang="cs-CZ" sz="1700" dirty="0">
                <a:solidFill>
                  <a:schemeClr val="tx1"/>
                </a:solidFill>
              </a:rPr>
              <a:t>_</a:t>
            </a:r>
          </a:p>
          <a:p>
            <a:pPr algn="r">
              <a:spcBef>
                <a:spcPts val="0"/>
              </a:spcBef>
            </a:pPr>
            <a:r>
              <a:rPr lang="cs-CZ" sz="1700" dirty="0"/>
              <a:t>28. 7. 2025</a:t>
            </a:r>
            <a:r>
              <a:rPr lang="cs-CZ" sz="1700" dirty="0">
                <a:solidFill>
                  <a:schemeClr val="accent1"/>
                </a:solidFill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248979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8381D17-4ED9-E0DD-C6C8-5791AB6E8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pozornost_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D200979-162A-B5B5-F758-5BF89E7F9E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8800" y="1690008"/>
            <a:ext cx="11113200" cy="1770017"/>
          </a:xfrm>
        </p:spPr>
        <p:txBody>
          <a:bodyPr/>
          <a:lstStyle/>
          <a:p>
            <a:endParaRPr lang="cs-CZ" sz="2000" dirty="0">
              <a:latin typeface="DM Sans" pitchFamily="2" charset="-18"/>
            </a:endParaRPr>
          </a:p>
          <a:p>
            <a:r>
              <a:rPr lang="cs-CZ" sz="2000" dirty="0">
                <a:latin typeface="DM Sans" pitchFamily="2" charset="-18"/>
              </a:rPr>
              <a:t>Helena Ulrychová</a:t>
            </a:r>
          </a:p>
          <a:p>
            <a:r>
              <a:rPr lang="cs-CZ" sz="2000" dirty="0">
                <a:latin typeface="DM Sans" pitchFamily="2" charset="-18"/>
              </a:rPr>
              <a:t>vedoucí oddělení eGovernment cloudu</a:t>
            </a:r>
          </a:p>
          <a:p>
            <a:r>
              <a:rPr lang="cs-CZ" sz="2000" dirty="0">
                <a:latin typeface="DM Sans" pitchFamily="2" charset="-18"/>
                <a:hlinkClick r:id="rId2"/>
              </a:rPr>
              <a:t>helena.ulrychova@dia.gov.cz</a:t>
            </a:r>
            <a:endParaRPr lang="cs-CZ" sz="2000" dirty="0">
              <a:latin typeface="DM Sans" pitchFamily="2" charset="-18"/>
            </a:endParaRPr>
          </a:p>
          <a:p>
            <a:endParaRPr lang="cs-CZ" sz="2000" dirty="0">
              <a:latin typeface="DM Sans" pitchFamily="2" charset="-18"/>
            </a:endParaRPr>
          </a:p>
          <a:p>
            <a:endParaRPr lang="cs-CZ" sz="2000" dirty="0">
              <a:latin typeface="DM Sans" pitchFamily="2" charset="-18"/>
            </a:endParaRPr>
          </a:p>
          <a:p>
            <a:r>
              <a:rPr lang="cs-CZ" sz="2000" dirty="0">
                <a:latin typeface="DM Sans" pitchFamily="2" charset="-18"/>
                <a:ea typeface="+mn-ea"/>
                <a:cs typeface="Arial" panose="020B0604020202020204" pitchFamily="34" charset="0"/>
              </a:rPr>
              <a:t>Cloud hotline</a:t>
            </a:r>
          </a:p>
          <a:p>
            <a:r>
              <a:rPr lang="cs-CZ" sz="2000" dirty="0">
                <a:latin typeface="DM Sans" pitchFamily="2" charset="-18"/>
                <a:hlinkClick r:id="rId3"/>
              </a:rPr>
              <a:t>egc@dia.gov.cz</a:t>
            </a:r>
            <a:endParaRPr lang="cs-CZ" sz="2000" dirty="0">
              <a:latin typeface="DM Sans" pitchFamily="2" charset="-18"/>
            </a:endParaRPr>
          </a:p>
        </p:txBody>
      </p:sp>
      <p:sp>
        <p:nvSpPr>
          <p:cNvPr id="2" name="Nadpis 4">
            <a:extLst>
              <a:ext uri="{FF2B5EF4-FFF2-40B4-BE49-F238E27FC236}">
                <a16:creationId xmlns:a16="http://schemas.microsoft.com/office/drawing/2014/main" id="{0830DA4A-44E8-C3D8-E7E9-38E437809999}"/>
              </a:ext>
            </a:extLst>
          </p:cNvPr>
          <p:cNvSpPr txBox="1">
            <a:spLocks/>
          </p:cNvSpPr>
          <p:nvPr/>
        </p:nvSpPr>
        <p:spPr>
          <a:xfrm>
            <a:off x="540000" y="3459128"/>
            <a:ext cx="11113200" cy="8428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cap="all" baseline="0">
                <a:solidFill>
                  <a:schemeClr val="bg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</a:pPr>
            <a:endParaRPr lang="cs-CZ" sz="2000" dirty="0">
              <a:latin typeface="DM Sans" pitchFamily="2" charset="-18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56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72FE85-AA95-517E-579F-683E03C05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1296000"/>
          </a:xfrm>
        </p:spPr>
        <p:txBody>
          <a:bodyPr/>
          <a:lstStyle/>
          <a:p>
            <a:r>
              <a:rPr lang="cs-CZ" dirty="0"/>
              <a:t>Cloud </a:t>
            </a:r>
            <a:r>
              <a:rPr lang="cs-CZ" dirty="0" err="1"/>
              <a:t>computing</a:t>
            </a:r>
            <a:r>
              <a:rPr lang="cs-CZ" dirty="0"/>
              <a:t>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0F1254-56E3-E23A-DAB9-AC3457980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440000"/>
            <a:ext cx="10722914" cy="4740667"/>
          </a:xfrm>
        </p:spPr>
        <p:txBody>
          <a:bodyPr>
            <a:normAutofit/>
          </a:bodyPr>
          <a:lstStyle/>
          <a:p>
            <a:pPr algn="just"/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zákon č. 365/2000 Sb., o informačních systémech veřejné správy</a:t>
            </a:r>
          </a:p>
          <a:p>
            <a:pPr lvl="1" algn="just"/>
            <a:r>
              <a:rPr lang="cs-CZ" dirty="0">
                <a:latin typeface="DM Sans" pitchFamily="2" charset="-18"/>
              </a:rPr>
              <a:t>informační systémy veřejné správy</a:t>
            </a:r>
          </a:p>
          <a:p>
            <a:pPr lvl="1" algn="just"/>
            <a:r>
              <a:rPr lang="cs-CZ" dirty="0">
                <a:latin typeface="DM Sans" pitchFamily="2" charset="-18"/>
              </a:rPr>
              <a:t>orgány veřejné správy</a:t>
            </a:r>
          </a:p>
          <a:p>
            <a:pPr lvl="1" algn="just"/>
            <a:endParaRPr lang="cs-CZ" dirty="0">
              <a:latin typeface="DM Sans" pitchFamily="2" charset="-18"/>
            </a:endParaRPr>
          </a:p>
          <a:p>
            <a:pPr algn="just"/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zajištění provozu </a:t>
            </a:r>
            <a:r>
              <a:rPr lang="cs-CZ" dirty="0">
                <a:latin typeface="DM Sans" pitchFamily="2" charset="-18"/>
              </a:rPr>
              <a:t>informačního systému veřejné správy nebo jeho části prostřednictvím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dálkového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  <a:latin typeface="DM Sans" pitchFamily="2" charset="-18"/>
              </a:rPr>
              <a:t>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přístupu</a:t>
            </a:r>
            <a:r>
              <a:rPr lang="cs-CZ" dirty="0">
                <a:latin typeface="DM Sans" pitchFamily="2" charset="-18"/>
              </a:rPr>
              <a:t> k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sdílenému</a:t>
            </a:r>
            <a:r>
              <a:rPr lang="cs-CZ" dirty="0">
                <a:latin typeface="DM Sans" pitchFamily="2" charset="-18"/>
              </a:rPr>
              <a:t> technickému nebo programovému prostředku, který je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zpřístupněný poskytovatelem</a:t>
            </a:r>
            <a:r>
              <a:rPr lang="cs-CZ" dirty="0">
                <a:latin typeface="DM Sans" pitchFamily="2" charset="-18"/>
              </a:rPr>
              <a:t> cloud computingu a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nastavitelný</a:t>
            </a:r>
            <a:r>
              <a:rPr lang="cs-CZ" dirty="0">
                <a:latin typeface="DM Sans" pitchFamily="2" charset="-18"/>
              </a:rPr>
              <a:t> správcem informačního systému veřejné správy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dirty="0">
              <a:solidFill>
                <a:schemeClr val="accent1"/>
              </a:solidFill>
              <a:latin typeface="DM Sans" pitchFamily="2" charset="-18"/>
              <a:cs typeface="Azeret Mono" pitchFamily="2" charset="-18"/>
            </a:endParaRPr>
          </a:p>
          <a:p>
            <a:pPr marL="288000" lvl="5" indent="-288000" algn="just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dirty="0">
                <a:latin typeface="DM Sans" pitchFamily="2" charset="-18"/>
                <a:cs typeface="Arial" panose="020B0604020202020204" pitchFamily="34" charset="0"/>
              </a:rPr>
              <a:t>od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  <a:cs typeface="Arial" panose="020B0604020202020204" pitchFamily="34" charset="0"/>
              </a:rPr>
              <a:t> 1. 1. 2024 </a:t>
            </a:r>
            <a:r>
              <a:rPr lang="cs-CZ" dirty="0">
                <a:latin typeface="DM Sans" pitchFamily="2" charset="-18"/>
                <a:cs typeface="Arial" panose="020B0604020202020204" pitchFamily="34" charset="0"/>
              </a:rPr>
              <a:t>je nutné využívat pro provoz informačních systémů podle ZoISVS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  <a:cs typeface="Arial" panose="020B0604020202020204" pitchFamily="34" charset="0"/>
              </a:rPr>
              <a:t>pouze cloudové služby</a:t>
            </a:r>
            <a:r>
              <a:rPr lang="cs-CZ" dirty="0">
                <a:latin typeface="DM Sans" pitchFamily="2" charset="-18"/>
                <a:cs typeface="Arial" panose="020B0604020202020204" pitchFamily="34" charset="0"/>
              </a:rPr>
              <a:t> zapsané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  <a:cs typeface="Arial" panose="020B0604020202020204" pitchFamily="34" charset="0"/>
              </a:rPr>
              <a:t>v katalogu cloud computingu</a:t>
            </a:r>
            <a:endParaRPr lang="cs-CZ" dirty="0"/>
          </a:p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C77AD5D-A5A7-7C61-4815-188D2C376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6" name="Zástupný symbol pro zápatí 3">
            <a:extLst>
              <a:ext uri="{FF2B5EF4-FFF2-40B4-BE49-F238E27FC236}">
                <a16:creationId xmlns:a16="http://schemas.microsoft.com/office/drawing/2014/main" id="{CE84AE25-F394-D1B1-B946-DE355F69D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F8B8E371-37EA-019F-5E5F-D4C502D0B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32359" y="5563618"/>
            <a:ext cx="617049" cy="617049"/>
          </a:xfrm>
          <a:prstGeom prst="rect">
            <a:avLst/>
          </a:prstGeom>
        </p:spPr>
      </p:pic>
      <p:pic>
        <p:nvPicPr>
          <p:cNvPr id="8" name="Obrázek 7" descr="Obsah obrázku vzor, umění, Barevnost, látka&#10;&#10;Obsah vygenerovaný umělou inteligencí může být nesprávný.">
            <a:extLst>
              <a:ext uri="{FF2B5EF4-FFF2-40B4-BE49-F238E27FC236}">
                <a16:creationId xmlns:a16="http://schemas.microsoft.com/office/drawing/2014/main" id="{81591801-B7E8-6115-D2FE-26B53E955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1385" y="365815"/>
            <a:ext cx="1858995" cy="1858995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62A90C9E-6C70-8D64-5106-A3C54DFCC3FC}"/>
              </a:ext>
            </a:extLst>
          </p:cNvPr>
          <p:cNvSpPr txBox="1"/>
          <p:nvPr/>
        </p:nvSpPr>
        <p:spPr>
          <a:xfrm>
            <a:off x="9911385" y="2366668"/>
            <a:ext cx="203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>
                <a:latin typeface="DM Sans" pitchFamily="2" charset="-18"/>
                <a:hlinkClick r:id="rId5"/>
              </a:rPr>
              <a:t>Katalog CC</a:t>
            </a:r>
            <a:r>
              <a:rPr lang="cs-CZ" dirty="0">
                <a:latin typeface="DM Sans" pitchFamily="2" charset="-1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5546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B125AA-4750-36C9-4244-D7F5C6AF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rgbClr val="C00000"/>
                </a:solidFill>
              </a:rPr>
              <a:t>Dynamický nákupní systém</a:t>
            </a:r>
            <a:r>
              <a:rPr lang="cs-CZ" dirty="0"/>
              <a:t>_</a:t>
            </a:r>
            <a:br>
              <a:rPr lang="cs-CZ" dirty="0"/>
            </a:br>
            <a:r>
              <a:rPr lang="cs-CZ" dirty="0"/>
              <a:t>na zajištění služeb cloud computingu_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E00580-BAD3-672E-D081-E67831003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1" y="1919920"/>
            <a:ext cx="10396704" cy="4125279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předmětem DNS je </a:t>
            </a:r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zajištění služeb cloud computingu včetně dodávky cloudového řešení</a:t>
            </a:r>
            <a:r>
              <a:rPr lang="cs-CZ" dirty="0">
                <a:latin typeface="DM Sans" pitchFamily="2" charset="-18"/>
              </a:rPr>
              <a:t>, příp. migrace do zvoleného prostředí dle aktuálních potřeb zadavatele</a:t>
            </a:r>
          </a:p>
          <a:p>
            <a:pPr marL="0" indent="0">
              <a:spcAft>
                <a:spcPts val="0"/>
              </a:spcAft>
              <a:buNone/>
            </a:pPr>
            <a:endParaRPr lang="cs-CZ" dirty="0">
              <a:latin typeface="DM Sans" pitchFamily="2" charset="-18"/>
            </a:endParaRPr>
          </a:p>
          <a:p>
            <a:pPr>
              <a:spcAft>
                <a:spcPts val="0"/>
              </a:spcAft>
            </a:pPr>
            <a:r>
              <a:rPr lang="cs-CZ" b="1" dirty="0">
                <a:solidFill>
                  <a:schemeClr val="accent1"/>
                </a:solidFill>
                <a:latin typeface="DM Sans" pitchFamily="2" charset="-18"/>
              </a:rPr>
              <a:t>třída SaaS a smíšené modely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vychází ze společné poptávky cloud computingu</a:t>
            </a:r>
          </a:p>
          <a:p>
            <a:pPr lvl="2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spisová služba, portálové řešení, finanční a účetní systémy …</a:t>
            </a:r>
          </a:p>
          <a:p>
            <a:pPr lvl="2">
              <a:spcAft>
                <a:spcPts val="0"/>
              </a:spcAft>
            </a:pPr>
            <a:endParaRPr lang="cs-CZ" dirty="0">
              <a:latin typeface="DM Sans" pitchFamily="2" charset="-18"/>
            </a:endParaRP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SaaS – </a:t>
            </a:r>
            <a:r>
              <a:rPr lang="cs-CZ" dirty="0" err="1">
                <a:latin typeface="DM Sans" pitchFamily="2" charset="-18"/>
              </a:rPr>
              <a:t>multitenantní</a:t>
            </a:r>
            <a:r>
              <a:rPr lang="cs-CZ" dirty="0">
                <a:latin typeface="DM Sans" pitchFamily="2" charset="-18"/>
              </a:rPr>
              <a:t> aplikace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Smíšený model – dedikovaná aplikace na sdílené infrastruktuře</a:t>
            </a:r>
          </a:p>
          <a:p>
            <a:pPr lvl="2">
              <a:spcAft>
                <a:spcPts val="0"/>
              </a:spcAft>
            </a:pPr>
            <a:r>
              <a:rPr lang="cs-CZ" dirty="0">
                <a:latin typeface="DM Sans" pitchFamily="2" charset="-18"/>
                <a:hlinkClick r:id="rId2"/>
              </a:rPr>
              <a:t>Web </a:t>
            </a:r>
            <a:r>
              <a:rPr lang="cs-CZ" dirty="0" err="1">
                <a:latin typeface="DM Sans" pitchFamily="2" charset="-18"/>
                <a:hlinkClick r:id="rId2"/>
              </a:rPr>
              <a:t>DIA_bod</a:t>
            </a:r>
            <a:r>
              <a:rPr lang="cs-CZ" dirty="0">
                <a:latin typeface="DM Sans" pitchFamily="2" charset="-18"/>
                <a:hlinkClick r:id="rId2"/>
              </a:rPr>
              <a:t> 10</a:t>
            </a:r>
            <a:r>
              <a:rPr lang="cs-CZ" dirty="0">
                <a:latin typeface="DM Sans" pitchFamily="2" charset="-18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endParaRPr lang="cs-CZ" b="1" dirty="0">
              <a:latin typeface="DM Sans" pitchFamily="2" charset="-18"/>
            </a:endParaRPr>
          </a:p>
          <a:p>
            <a:pPr marL="0" indent="0">
              <a:spcAft>
                <a:spcPts val="0"/>
              </a:spcAft>
              <a:buNone/>
            </a:pPr>
            <a:endParaRPr lang="cs-CZ" b="1" dirty="0">
              <a:latin typeface="DM Sans" pitchFamily="2" charset="-18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317A36-7988-028F-CB3C-217FE03AE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AA29914-2C43-DFE3-E367-36F6F032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6" name="Obrázek 5" descr="Obsah obrázku vzor, umění, Barevnost, čtverec&#10;&#10;Obsah vygenerovaný umělou inteligencí může být nesprávný.">
            <a:extLst>
              <a:ext uri="{FF2B5EF4-FFF2-40B4-BE49-F238E27FC236}">
                <a16:creationId xmlns:a16="http://schemas.microsoft.com/office/drawing/2014/main" id="{C456AC94-6D5E-C4A6-EC65-BA73D2C7F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7805" y="2887673"/>
            <a:ext cx="1755972" cy="1755972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6CDB045F-442B-18DF-035F-D4176F773BF9}"/>
              </a:ext>
            </a:extLst>
          </p:cNvPr>
          <p:cNvSpPr txBox="1"/>
          <p:nvPr/>
        </p:nvSpPr>
        <p:spPr>
          <a:xfrm>
            <a:off x="9159007" y="4643645"/>
            <a:ext cx="2713567" cy="972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30000"/>
              </a:lnSpc>
              <a:spcAft>
                <a:spcPts val="0"/>
              </a:spcAft>
            </a:pPr>
            <a:r>
              <a:rPr lang="cs-CZ" sz="1500" dirty="0">
                <a:latin typeface="DM Sans" pitchFamily="2" charset="-18"/>
                <a:hlinkClick r:id="rId4"/>
              </a:rPr>
              <a:t>NEN_DNS na pořízení služeb cloud computingu</a:t>
            </a:r>
            <a:r>
              <a:rPr lang="cs-CZ" sz="1500" dirty="0">
                <a:latin typeface="DM Sans" pitchFamily="2" charset="-1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0840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04711-B1CC-53CA-DFD7-CD5DA233C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F2D12E-08E7-5B52-F9C6-F4D47761D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Dynamický nákupní systém_</a:t>
            </a:r>
            <a:br>
              <a:rPr lang="cs-CZ" dirty="0"/>
            </a:br>
            <a:r>
              <a:rPr lang="cs-CZ" dirty="0">
                <a:solidFill>
                  <a:srgbClr val="C00000"/>
                </a:solidFill>
              </a:rPr>
              <a:t>dodavatel</a:t>
            </a:r>
            <a:r>
              <a:rPr lang="cs-CZ" dirty="0"/>
              <a:t>_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63EDB0-F6AD-FDF2-01D5-AACC7ACE5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1" y="1919921"/>
            <a:ext cx="10396704" cy="382864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zaveden 18. 12. 2024</a:t>
            </a:r>
          </a:p>
          <a:p>
            <a:pPr lvl="1">
              <a:lnSpc>
                <a:spcPct val="130000"/>
              </a:lnSpc>
              <a:spcAft>
                <a:spcPts val="0"/>
              </a:spcAft>
            </a:pPr>
            <a:r>
              <a:rPr lang="cs-CZ" dirty="0">
                <a:latin typeface="DM Sans" pitchFamily="2" charset="-18"/>
                <a:hlinkClick r:id="rId2"/>
              </a:rPr>
              <a:t>NEN_DNS na pořízení služeb cloud computingu</a:t>
            </a:r>
            <a:r>
              <a:rPr lang="cs-CZ" dirty="0">
                <a:latin typeface="DM Sans" pitchFamily="2" charset="-18"/>
              </a:rPr>
              <a:t> 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hlavní podmínka účasti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dodavatel musí být zapsán v katalogu cloud computingu jako </a:t>
            </a:r>
            <a:r>
              <a:rPr lang="cs-CZ" b="1" dirty="0">
                <a:solidFill>
                  <a:srgbClr val="368537"/>
                </a:solidFill>
                <a:latin typeface="DM Sans" pitchFamily="2" charset="-18"/>
              </a:rPr>
              <a:t>poskytovatel </a:t>
            </a:r>
            <a:r>
              <a:rPr lang="cs-CZ" dirty="0">
                <a:latin typeface="DM Sans" pitchFamily="2" charset="-18"/>
              </a:rPr>
              <a:t>a zároveň musí mít zapsanou i </a:t>
            </a:r>
            <a:r>
              <a:rPr lang="cs-CZ" b="1" dirty="0">
                <a:solidFill>
                  <a:srgbClr val="368537"/>
                </a:solidFill>
                <a:latin typeface="DM Sans" pitchFamily="2" charset="-18"/>
              </a:rPr>
              <a:t>nabídku</a:t>
            </a:r>
            <a:r>
              <a:rPr lang="cs-CZ" dirty="0">
                <a:latin typeface="DM Sans" pitchFamily="2" charset="-18"/>
              </a:rPr>
              <a:t> cloud computingu </a:t>
            </a:r>
          </a:p>
          <a:p>
            <a:pPr marL="288000" lvl="1" indent="0">
              <a:spcAft>
                <a:spcPts val="0"/>
              </a:spcAft>
              <a:buNone/>
            </a:pPr>
            <a:endParaRPr lang="cs-CZ" dirty="0">
              <a:latin typeface="DM Sans" pitchFamily="2" charset="-18"/>
            </a:endParaRPr>
          </a:p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nyní 8 dodavatelů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není uzavřeno, lze se </a:t>
            </a:r>
            <a:r>
              <a:rPr lang="cs-CZ" b="1" dirty="0">
                <a:solidFill>
                  <a:srgbClr val="368537"/>
                </a:solidFill>
                <a:latin typeface="DM Sans" pitchFamily="2" charset="-18"/>
              </a:rPr>
              <a:t>hlásit průběžně</a:t>
            </a:r>
          </a:p>
          <a:p>
            <a:pPr marL="0" indent="0">
              <a:spcAft>
                <a:spcPts val="0"/>
              </a:spcAft>
              <a:buNone/>
            </a:pPr>
            <a:endParaRPr lang="cs-CZ" b="1" dirty="0">
              <a:latin typeface="DM Sans" pitchFamily="2" charset="-18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CC4474A-2199-10EC-C074-4FA8D5342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83999B1-3168-95B8-A90E-9384F41F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66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3CFE1-3C6B-8B6A-1540-1FD4DB999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7EBB03-B73D-A8E6-52D0-39DD4BD6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Dynamický nákupní systém_</a:t>
            </a:r>
            <a:br>
              <a:rPr lang="cs-CZ" dirty="0"/>
            </a:br>
            <a:r>
              <a:rPr lang="cs-CZ" dirty="0">
                <a:solidFill>
                  <a:srgbClr val="C00000"/>
                </a:solidFill>
              </a:rPr>
              <a:t>zadavatel</a:t>
            </a:r>
            <a:r>
              <a:rPr lang="cs-CZ" dirty="0"/>
              <a:t>_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CC079CE-A71D-7F67-F254-CE3D36DF7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025" y="1801388"/>
            <a:ext cx="10396704" cy="4209946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zájemce může vyhlásit dílčí veřejnou zakázku </a:t>
            </a:r>
            <a:r>
              <a:rPr lang="cs-CZ" sz="1900" b="1" dirty="0">
                <a:solidFill>
                  <a:srgbClr val="368537"/>
                </a:solidFill>
                <a:latin typeface="DM Sans" pitchFamily="2" charset="-18"/>
              </a:rPr>
              <a:t>sám</a:t>
            </a:r>
            <a:r>
              <a:rPr lang="cs-CZ" dirty="0">
                <a:latin typeface="DM Sans" pitchFamily="2" charset="-18"/>
              </a:rPr>
              <a:t> nebo využít Digitální a informační agenturu jako </a:t>
            </a:r>
            <a:r>
              <a:rPr lang="cs-CZ" sz="1900" b="1" dirty="0">
                <a:solidFill>
                  <a:srgbClr val="368537"/>
                </a:solidFill>
                <a:latin typeface="DM Sans" pitchFamily="2" charset="-18"/>
              </a:rPr>
              <a:t>centrálního zadavatele </a:t>
            </a:r>
          </a:p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připravena </a:t>
            </a:r>
            <a:r>
              <a:rPr lang="cs-CZ" sz="1900" b="1" dirty="0">
                <a:solidFill>
                  <a:srgbClr val="368537"/>
                </a:solidFill>
                <a:latin typeface="DM Sans" pitchFamily="2" charset="-18"/>
              </a:rPr>
              <a:t>vzorová smlouva </a:t>
            </a:r>
            <a:r>
              <a:rPr lang="cs-CZ" dirty="0">
                <a:latin typeface="DM Sans" pitchFamily="2" charset="-18"/>
              </a:rPr>
              <a:t>pro dílčí veřejnou zakázku</a:t>
            </a:r>
          </a:p>
          <a:p>
            <a:pPr marL="630900" lvl="1" indent="-342900">
              <a:spcAft>
                <a:spcPts val="0"/>
              </a:spcAft>
              <a:buFont typeface="+mj-lt"/>
              <a:buAutoNum type="arabicPeriod"/>
            </a:pPr>
            <a:r>
              <a:rPr lang="cs-CZ" dirty="0">
                <a:latin typeface="DM Sans" pitchFamily="2" charset="-18"/>
              </a:rPr>
              <a:t>pořízení cloud computingu </a:t>
            </a:r>
            <a:r>
              <a:rPr lang="cs-CZ" sz="1900" b="1" dirty="0">
                <a:solidFill>
                  <a:srgbClr val="368537"/>
                </a:solidFill>
                <a:latin typeface="DM Sans" pitchFamily="2" charset="-18"/>
              </a:rPr>
              <a:t>s jednoduchou </a:t>
            </a:r>
            <a:r>
              <a:rPr lang="cs-CZ" dirty="0">
                <a:latin typeface="DM Sans" pitchFamily="2" charset="-18"/>
              </a:rPr>
              <a:t>implementací</a:t>
            </a:r>
          </a:p>
          <a:p>
            <a:pPr lvl="2">
              <a:spcAft>
                <a:spcPts val="0"/>
              </a:spcAft>
            </a:pPr>
            <a:r>
              <a:rPr lang="cs-CZ" sz="1500" dirty="0">
                <a:latin typeface="DM Sans" pitchFamily="2" charset="-18"/>
              </a:rPr>
              <a:t>typová řešení (spisová služba, ekonomika, HR a mzdy)</a:t>
            </a:r>
          </a:p>
          <a:p>
            <a:pPr lvl="2">
              <a:spcAft>
                <a:spcPts val="0"/>
              </a:spcAft>
            </a:pPr>
            <a:r>
              <a:rPr lang="cs-CZ" sz="1500" dirty="0">
                <a:latin typeface="DM Sans" pitchFamily="2" charset="-18"/>
              </a:rPr>
              <a:t>lze soutěžit pro více subjektů stejného typu</a:t>
            </a:r>
          </a:p>
          <a:p>
            <a:pPr marL="630900" lvl="1" indent="-342900">
              <a:spcAft>
                <a:spcPts val="0"/>
              </a:spcAft>
              <a:buFont typeface="+mj-lt"/>
              <a:buAutoNum type="arabicPeriod"/>
            </a:pPr>
            <a:r>
              <a:rPr lang="cs-CZ" dirty="0">
                <a:latin typeface="DM Sans" pitchFamily="2" charset="-18"/>
              </a:rPr>
              <a:t>projekty </a:t>
            </a:r>
            <a:r>
              <a:rPr lang="cs-CZ" sz="1900" b="1" dirty="0">
                <a:solidFill>
                  <a:srgbClr val="368537"/>
                </a:solidFill>
                <a:latin typeface="DM Sans" pitchFamily="2" charset="-18"/>
              </a:rPr>
              <a:t>s náročnější </a:t>
            </a:r>
            <a:r>
              <a:rPr lang="cs-CZ" dirty="0">
                <a:latin typeface="DM Sans" pitchFamily="2" charset="-18"/>
              </a:rPr>
              <a:t>implementací</a:t>
            </a:r>
          </a:p>
          <a:p>
            <a:pPr lvl="2">
              <a:spcAft>
                <a:spcPts val="0"/>
              </a:spcAft>
            </a:pPr>
            <a:r>
              <a:rPr lang="cs-CZ" sz="1500" dirty="0">
                <a:latin typeface="DM Sans" pitchFamily="2" charset="-18"/>
              </a:rPr>
              <a:t>individuální požadavky, více integrací</a:t>
            </a:r>
          </a:p>
          <a:p>
            <a:pPr lvl="2">
              <a:spcAft>
                <a:spcPts val="0"/>
              </a:spcAft>
            </a:pPr>
            <a:r>
              <a:rPr lang="cs-CZ" sz="1500" dirty="0">
                <a:latin typeface="DM Sans" pitchFamily="2" charset="-18"/>
              </a:rPr>
              <a:t>podrobněji zpracovány oblasti jako řízení projektu, akceptace, autorská práva</a:t>
            </a:r>
          </a:p>
          <a:p>
            <a:pPr lvl="2">
              <a:spcAft>
                <a:spcPts val="0"/>
              </a:spcAft>
            </a:pPr>
            <a:r>
              <a:rPr lang="cs-CZ" sz="1500" dirty="0">
                <a:latin typeface="DM Sans" pitchFamily="2" charset="-18"/>
              </a:rPr>
              <a:t>na vyžádání (s konzultací)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endParaRPr lang="cs-CZ" dirty="0">
              <a:latin typeface="DM Sans" pitchFamily="2" charset="-18"/>
            </a:endParaRPr>
          </a:p>
          <a:p>
            <a:pPr marL="0" indent="0">
              <a:spcAft>
                <a:spcPts val="0"/>
              </a:spcAft>
              <a:buNone/>
            </a:pPr>
            <a:endParaRPr lang="cs-CZ" b="1" dirty="0">
              <a:latin typeface="DM Sans" pitchFamily="2" charset="-18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59794AD-D9F7-AD0F-8FA2-28DF9E691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E153988-BF18-1A92-C925-CC4273F89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DF85F5B-C9EE-FD66-62D7-7FECF394E98D}"/>
              </a:ext>
            </a:extLst>
          </p:cNvPr>
          <p:cNvSpPr txBox="1"/>
          <p:nvPr/>
        </p:nvSpPr>
        <p:spPr>
          <a:xfrm>
            <a:off x="9046258" y="3598586"/>
            <a:ext cx="284094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100" b="1" dirty="0">
                <a:solidFill>
                  <a:srgbClr val="C00000"/>
                </a:solidFill>
                <a:latin typeface="DM Sans" pitchFamily="2" charset="-18"/>
                <a:cs typeface="Arial" panose="020B0604020202020204" pitchFamily="34" charset="0"/>
              </a:rPr>
              <a:t>Ke stažení</a:t>
            </a:r>
            <a:endParaRPr lang="cs-CZ" sz="2100" b="1" dirty="0">
              <a:solidFill>
                <a:srgbClr val="C00000"/>
              </a:solidFill>
              <a:latin typeface="DM Sans" pitchFamily="2" charset="-18"/>
              <a:cs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cs-CZ" sz="2100" dirty="0">
                <a:latin typeface="DM Sans" pitchFamily="2" charset="-18"/>
                <a:hlinkClick r:id="rId2"/>
              </a:rPr>
              <a:t>Smlouva</a:t>
            </a:r>
            <a:r>
              <a:rPr lang="cs-CZ" sz="2100" dirty="0">
                <a:latin typeface="DM Sans" pitchFamily="2" charset="-18"/>
              </a:rPr>
              <a:t>, </a:t>
            </a:r>
            <a:r>
              <a:rPr lang="cs-CZ" sz="2100" dirty="0">
                <a:latin typeface="DM Sans" pitchFamily="2" charset="-18"/>
                <a:hlinkClick r:id="rId3"/>
              </a:rPr>
              <a:t>Příloha 2</a:t>
            </a:r>
            <a:r>
              <a:rPr lang="cs-CZ" sz="2100" dirty="0">
                <a:latin typeface="DM Sans" pitchFamily="2" charset="-18"/>
              </a:rPr>
              <a:t>  </a:t>
            </a: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3F400CEC-0DDF-30C2-1C9C-8F3D3C5045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55926" y="3120475"/>
            <a:ext cx="617049" cy="61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48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D783D8-ECD9-EBBD-6CC7-17A21AC65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AF8346-0EEB-688C-AC19-F43CA4D73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Struktura </a:t>
            </a:r>
            <a:r>
              <a:rPr lang="cs-CZ" dirty="0">
                <a:solidFill>
                  <a:srgbClr val="C00000"/>
                </a:solidFill>
              </a:rPr>
              <a:t>dílčí smlouvy</a:t>
            </a:r>
            <a:r>
              <a:rPr lang="cs-CZ" dirty="0"/>
              <a:t>_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1D57A74-DFCA-5C1F-CBA9-8A9350A70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9BAACA5-7114-D787-5DE2-8837C9884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pPr/>
              <a:t>6</a:t>
            </a:fld>
            <a:endParaRPr lang="cs-CZ"/>
          </a:p>
        </p:txBody>
      </p:sp>
      <p:pic>
        <p:nvPicPr>
          <p:cNvPr id="2050" name="Picture 2" descr="Obsah obrázku text, snímek obrazovky, Písmo, Grafika&#10;&#10;Obsah generovaný pomocí AI může být nesprávný.">
            <a:extLst>
              <a:ext uri="{FF2B5EF4-FFF2-40B4-BE49-F238E27FC236}">
                <a16:creationId xmlns:a16="http://schemas.microsoft.com/office/drawing/2014/main" id="{9F5CAEFB-4D5D-F6DA-F72E-AA5B68AB4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758" y="1079999"/>
            <a:ext cx="64293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BCD1E5-D3CE-40B2-7A30-0E25D3DA1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887" y="1437391"/>
            <a:ext cx="10396704" cy="434061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Implementace</a:t>
            </a:r>
          </a:p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Poskytování služeb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akceptuje podmínky materiálního poskytovatele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vynucuje plnění legislativy (nejen „cloudové“)</a:t>
            </a:r>
          </a:p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Exit plán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přechod na jiného </a:t>
            </a:r>
            <a:r>
              <a:rPr lang="cs-CZ" dirty="0" err="1">
                <a:latin typeface="DM Sans" pitchFamily="2" charset="-18"/>
              </a:rPr>
              <a:t>materiála</a:t>
            </a:r>
            <a:r>
              <a:rPr lang="cs-CZ" dirty="0">
                <a:latin typeface="DM Sans" pitchFamily="2" charset="-18"/>
              </a:rPr>
              <a:t> (jiné řešení)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přechod na jiného přeprodejce (stejné řešení)</a:t>
            </a:r>
          </a:p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Rozšíření služeb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podpora a rozvoj</a:t>
            </a:r>
          </a:p>
          <a:p>
            <a:pPr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Specifické požadavky v příloze č. 2 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funkcionalita, objemy dat, harmonogram</a:t>
            </a:r>
          </a:p>
          <a:p>
            <a:pPr lvl="1">
              <a:spcAft>
                <a:spcPts val="0"/>
              </a:spcAft>
            </a:pPr>
            <a:r>
              <a:rPr lang="cs-CZ" dirty="0">
                <a:latin typeface="DM Sans" pitchFamily="2" charset="-18"/>
              </a:rPr>
              <a:t>do zadávací dokumentace </a:t>
            </a:r>
          </a:p>
          <a:p>
            <a:pPr lvl="1">
              <a:spcAft>
                <a:spcPts val="0"/>
              </a:spcAft>
            </a:pPr>
            <a:endParaRPr lang="cs-CZ" dirty="0">
              <a:latin typeface="DM Sans" pitchFamily="2" charset="-18"/>
            </a:endParaRPr>
          </a:p>
          <a:p>
            <a:pPr marL="0" indent="0">
              <a:spcAft>
                <a:spcPts val="0"/>
              </a:spcAft>
              <a:buNone/>
            </a:pPr>
            <a:endParaRPr lang="cs-CZ" b="1" dirty="0">
              <a:latin typeface="DM Sans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3583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AE737-8DB3-DE96-5884-71A728E52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F45134-311F-7FB5-C250-B8A66CC67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rgbClr val="C00000"/>
                </a:solidFill>
              </a:rPr>
              <a:t>Proces </a:t>
            </a:r>
            <a:r>
              <a:rPr lang="cs-CZ" dirty="0"/>
              <a:t>zadání veřejné zakázky_</a:t>
            </a:r>
            <a:endParaRPr lang="cs-CZ" dirty="0">
              <a:solidFill>
                <a:schemeClr val="accent5"/>
              </a:solidFill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8BCA36B-BAE9-4FBF-A35E-87C44EA3A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8677CA8-303F-8462-CAB1-71CF637C3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pPr/>
              <a:t>7</a:t>
            </a:fld>
            <a:endParaRPr lang="cs-CZ"/>
          </a:p>
        </p:txBody>
      </p:sp>
      <p:pic>
        <p:nvPicPr>
          <p:cNvPr id="9" name="Obrázek 8" descr="Obsah obrázku text, diagram, Plán, snímek obrazovky">
            <a:extLst>
              <a:ext uri="{FF2B5EF4-FFF2-40B4-BE49-F238E27FC236}">
                <a16:creationId xmlns:a16="http://schemas.microsoft.com/office/drawing/2014/main" id="{1E82D420-E75A-43DB-01C0-37CC7E2AF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729"/>
            <a:ext cx="10160000" cy="4428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891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1704A8-7EFD-BECA-3746-2B5739319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</a:t>
            </a:r>
            <a:r>
              <a:rPr lang="cs-CZ" dirty="0">
                <a:solidFill>
                  <a:schemeClr val="accent5"/>
                </a:solidFill>
              </a:rPr>
              <a:t>využívat</a:t>
            </a:r>
            <a:r>
              <a:rPr lang="cs-CZ" dirty="0"/>
              <a:t> CC_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103D2D-B5EB-EE43-F79A-D49C79A25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440000"/>
            <a:ext cx="11113200" cy="4144869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cs-CZ" sz="2400" dirty="0">
                <a:latin typeface="DM Sans" pitchFamily="2" charset="-18"/>
              </a:rPr>
              <a:t>zvýšení </a:t>
            </a:r>
            <a:r>
              <a:rPr lang="cs-CZ" sz="2400" b="1" dirty="0">
                <a:solidFill>
                  <a:schemeClr val="accent1"/>
                </a:solidFill>
                <a:latin typeface="DM Sans" pitchFamily="2" charset="-18"/>
              </a:rPr>
              <a:t>bezpečnosti</a:t>
            </a:r>
            <a:r>
              <a:rPr lang="cs-CZ" sz="2400" dirty="0">
                <a:latin typeface="DM Sans" pitchFamily="2" charset="-18"/>
              </a:rPr>
              <a:t> ISVS – </a:t>
            </a:r>
            <a:r>
              <a:rPr lang="cs-CZ" sz="2400" b="1" dirty="0">
                <a:solidFill>
                  <a:schemeClr val="accent1"/>
                </a:solidFill>
                <a:latin typeface="DM Sans" pitchFamily="2" charset="-18"/>
              </a:rPr>
              <a:t>prověřené</a:t>
            </a:r>
            <a:r>
              <a:rPr lang="cs-CZ" sz="2400" dirty="0">
                <a:latin typeface="DM Sans" pitchFamily="2" charset="-18"/>
              </a:rPr>
              <a:t> služby od prověřených poskytovatelů</a:t>
            </a:r>
          </a:p>
          <a:p>
            <a:pPr>
              <a:spcAft>
                <a:spcPts val="1200"/>
              </a:spcAft>
            </a:pPr>
            <a:r>
              <a:rPr lang="cs-CZ" sz="2400" b="1" dirty="0">
                <a:solidFill>
                  <a:schemeClr val="accent1"/>
                </a:solidFill>
                <a:latin typeface="DM Sans" pitchFamily="2" charset="-18"/>
              </a:rPr>
              <a:t>snížení potřeby </a:t>
            </a:r>
            <a:r>
              <a:rPr lang="cs-CZ" sz="2400" dirty="0">
                <a:latin typeface="DM Sans" pitchFamily="2" charset="-18"/>
              </a:rPr>
              <a:t>hardware – stačí koncové stanice</a:t>
            </a:r>
          </a:p>
          <a:p>
            <a:pPr>
              <a:spcAft>
                <a:spcPts val="1200"/>
              </a:spcAft>
            </a:pPr>
            <a:r>
              <a:rPr lang="cs-CZ" sz="2400" b="1" dirty="0">
                <a:solidFill>
                  <a:schemeClr val="accent1"/>
                </a:solidFill>
                <a:latin typeface="DM Sans" pitchFamily="2" charset="-18"/>
              </a:rPr>
              <a:t>škálovatelnost </a:t>
            </a:r>
            <a:r>
              <a:rPr lang="cs-CZ" sz="2400" dirty="0">
                <a:latin typeface="DM Sans" pitchFamily="2" charset="-18"/>
              </a:rPr>
              <a:t>rozsahu odebíraných služeb – platím jen za to, co využiji</a:t>
            </a:r>
          </a:p>
          <a:p>
            <a:pPr>
              <a:spcAft>
                <a:spcPts val="1200"/>
              </a:spcAft>
            </a:pPr>
            <a:r>
              <a:rPr lang="cs-CZ" sz="2400" dirty="0">
                <a:latin typeface="DM Sans" pitchFamily="2" charset="-18"/>
              </a:rPr>
              <a:t>finanční </a:t>
            </a:r>
            <a:r>
              <a:rPr lang="cs-CZ" sz="2400" b="1" dirty="0">
                <a:solidFill>
                  <a:schemeClr val="accent1"/>
                </a:solidFill>
                <a:latin typeface="DM Sans" pitchFamily="2" charset="-18"/>
              </a:rPr>
              <a:t>úspora</a:t>
            </a:r>
            <a:r>
              <a:rPr lang="cs-CZ" sz="2400" dirty="0">
                <a:latin typeface="DM Sans" pitchFamily="2" charset="-18"/>
              </a:rPr>
              <a:t> – při porovnání se stejnými bezpečnostními opatřeními v on-premise řešení</a:t>
            </a:r>
          </a:p>
          <a:p>
            <a:pPr>
              <a:spcAft>
                <a:spcPts val="1200"/>
              </a:spcAft>
            </a:pPr>
            <a:r>
              <a:rPr lang="cs-CZ" sz="2400" dirty="0">
                <a:latin typeface="DM Sans" pitchFamily="2" charset="-18"/>
              </a:rPr>
              <a:t>řešení</a:t>
            </a:r>
            <a:r>
              <a:rPr lang="cs-CZ" sz="2400" b="1" dirty="0">
                <a:solidFill>
                  <a:schemeClr val="accent1"/>
                </a:solidFill>
                <a:latin typeface="DM Sans" pitchFamily="2" charset="-18"/>
              </a:rPr>
              <a:t> personální </a:t>
            </a:r>
            <a:r>
              <a:rPr lang="cs-CZ" sz="2400" dirty="0">
                <a:latin typeface="DM Sans" pitchFamily="2" charset="-18"/>
              </a:rPr>
              <a:t>nedostatečnosti</a:t>
            </a:r>
          </a:p>
          <a:p>
            <a:pPr>
              <a:spcAft>
                <a:spcPts val="1200"/>
              </a:spcAft>
            </a:pPr>
            <a:r>
              <a:rPr lang="cs-CZ" sz="2400" b="1" dirty="0">
                <a:solidFill>
                  <a:schemeClr val="accent1"/>
                </a:solidFill>
                <a:latin typeface="DM Sans" pitchFamily="2" charset="-18"/>
              </a:rPr>
              <a:t>rychlost</a:t>
            </a:r>
            <a:r>
              <a:rPr lang="cs-CZ" sz="2400" dirty="0">
                <a:latin typeface="DM Sans" pitchFamily="2" charset="-18"/>
              </a:rPr>
              <a:t> zavádění – nabízené služby jsou již v provozu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1EDF16B-C72D-A96A-6D94-877CE1011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6F9EA36-91AA-7904-1601-D9DB17187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21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1704A8-7EFD-BECA-3746-2B5739319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Kde najít </a:t>
            </a:r>
            <a:r>
              <a:rPr lang="cs-CZ" dirty="0">
                <a:solidFill>
                  <a:schemeClr val="accent5"/>
                </a:solidFill>
              </a:rPr>
              <a:t>informace</a:t>
            </a:r>
            <a:r>
              <a:rPr lang="cs-CZ" dirty="0"/>
              <a:t>? DIA_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103D2D-B5EB-EE43-F79A-D49C79A25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48032"/>
            <a:ext cx="11113200" cy="5077322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1200"/>
              </a:spcAft>
            </a:pPr>
            <a:r>
              <a:rPr lang="cs-CZ" sz="4000" dirty="0">
                <a:latin typeface="DM Sans" pitchFamily="2" charset="-18"/>
              </a:rPr>
              <a:t>Metodiky, návody, formuláře:</a:t>
            </a:r>
          </a:p>
          <a:p>
            <a:pPr lvl="1">
              <a:spcAft>
                <a:spcPts val="1200"/>
              </a:spcAft>
            </a:pPr>
            <a:r>
              <a:rPr lang="cs-CZ" sz="4000" dirty="0">
                <a:latin typeface="DM Sans" pitchFamily="2" charset="-18"/>
                <a:hlinkClick r:id="rId3"/>
              </a:rPr>
              <a:t>Metodiky, návody, formuláře - Digitální a informační agentura (gov.cz)</a:t>
            </a:r>
            <a:endParaRPr lang="cs-CZ" sz="4000" dirty="0">
              <a:latin typeface="DM Sans" pitchFamily="2" charset="-18"/>
            </a:endParaRPr>
          </a:p>
          <a:p>
            <a:pPr lvl="1">
              <a:spcAft>
                <a:spcPts val="1200"/>
              </a:spcAft>
            </a:pPr>
            <a:r>
              <a:rPr lang="cs-CZ" sz="4000" dirty="0">
                <a:hlinkClick r:id="rId4"/>
              </a:rPr>
              <a:t>Podpůrné materiály | DIA</a:t>
            </a:r>
            <a:r>
              <a:rPr lang="cs-CZ" sz="4000" dirty="0"/>
              <a:t> (mj. bod 10 a 11)</a:t>
            </a:r>
            <a:endParaRPr lang="cs-CZ" sz="4000" dirty="0">
              <a:latin typeface="DM Sans" pitchFamily="2" charset="-18"/>
            </a:endParaRPr>
          </a:p>
          <a:p>
            <a:pPr>
              <a:spcAft>
                <a:spcPts val="1200"/>
              </a:spcAft>
            </a:pPr>
            <a:endParaRPr lang="cs-CZ" sz="4000" dirty="0">
              <a:latin typeface="DM Sans" pitchFamily="2" charset="-18"/>
            </a:endParaRPr>
          </a:p>
          <a:p>
            <a:pPr>
              <a:spcAft>
                <a:spcPts val="1200"/>
              </a:spcAft>
            </a:pPr>
            <a:r>
              <a:rPr lang="cs-CZ" sz="4000" dirty="0">
                <a:latin typeface="DM Sans" pitchFamily="2" charset="-18"/>
              </a:rPr>
              <a:t>Katalog CC:</a:t>
            </a:r>
          </a:p>
          <a:p>
            <a:pPr lvl="1">
              <a:spcAft>
                <a:spcPts val="1200"/>
              </a:spcAft>
            </a:pPr>
            <a:r>
              <a:rPr lang="cs-CZ" sz="4000" dirty="0">
                <a:latin typeface="DM Sans" pitchFamily="2" charset="-18"/>
                <a:hlinkClick r:id="rId5"/>
              </a:rPr>
              <a:t>Katalog cloud computingu - Digitální a informační agentura (gov.cz)</a:t>
            </a:r>
            <a:endParaRPr lang="cs-CZ" sz="4000" dirty="0">
              <a:latin typeface="DM Sans" pitchFamily="2" charset="-18"/>
            </a:endParaRPr>
          </a:p>
          <a:p>
            <a:pPr lvl="1">
              <a:spcAft>
                <a:spcPts val="1200"/>
              </a:spcAft>
            </a:pPr>
            <a:r>
              <a:rPr lang="cs-CZ" sz="4000" dirty="0">
                <a:latin typeface="DM Sans" pitchFamily="2" charset="-18"/>
                <a:hlinkClick r:id="rId6"/>
              </a:rPr>
              <a:t>Nástroj pro vyhledávání v katalogu cloud computingu - Digitální a informační agentura (gov.cz)</a:t>
            </a:r>
            <a:endParaRPr lang="cs-CZ" sz="4000" dirty="0">
              <a:latin typeface="DM Sans" pitchFamily="2" charset="-18"/>
            </a:endParaRPr>
          </a:p>
          <a:p>
            <a:pPr lvl="1">
              <a:spcAft>
                <a:spcPts val="1200"/>
              </a:spcAft>
            </a:pPr>
            <a:endParaRPr lang="cs-CZ" sz="2400" b="1" dirty="0">
              <a:solidFill>
                <a:schemeClr val="accent1"/>
              </a:solidFill>
              <a:latin typeface="DM Sans" pitchFamily="2" charset="-18"/>
            </a:endParaRPr>
          </a:p>
          <a:p>
            <a:pPr>
              <a:spcAft>
                <a:spcPts val="1200"/>
              </a:spcAft>
            </a:pPr>
            <a:endParaRPr lang="cs-CZ" sz="2400" b="1" dirty="0">
              <a:solidFill>
                <a:schemeClr val="accent1"/>
              </a:solidFill>
              <a:latin typeface="DM Sans" pitchFamily="2" charset="-18"/>
            </a:endParaRPr>
          </a:p>
          <a:p>
            <a:pPr>
              <a:spcAft>
                <a:spcPts val="1200"/>
              </a:spcAft>
            </a:pPr>
            <a:endParaRPr lang="cs-CZ" sz="2400" b="1" dirty="0">
              <a:solidFill>
                <a:schemeClr val="accent1"/>
              </a:solidFill>
              <a:latin typeface="DM Sans" pitchFamily="2" charset="-18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6F9EA36-91AA-7904-1601-D9DB17187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88398"/>
      </p:ext>
    </p:extLst>
  </p:cSld>
  <p:clrMapOvr>
    <a:masterClrMapping/>
  </p:clrMapOvr>
</p:sld>
</file>

<file path=ppt/theme/theme1.xml><?xml version="1.0" encoding="utf-8"?>
<a:theme xmlns:a="http://schemas.openxmlformats.org/drawingml/2006/main" name="DIA_ nadpis a text s odrážkami">
  <a:themeElements>
    <a:clrScheme name="DIA_ Barvy">
      <a:dk1>
        <a:srgbClr val="000000"/>
      </a:dk1>
      <a:lt1>
        <a:srgbClr val="FFFFFF"/>
      </a:lt1>
      <a:dk2>
        <a:srgbClr val="2E2C2B"/>
      </a:dk2>
      <a:lt2>
        <a:srgbClr val="DCDCDC"/>
      </a:lt2>
      <a:accent1>
        <a:srgbClr val="368537"/>
      </a:accent1>
      <a:accent2>
        <a:srgbClr val="35398E"/>
      </a:accent2>
      <a:accent3>
        <a:srgbClr val="2E2C2B"/>
      </a:accent3>
      <a:accent4>
        <a:srgbClr val="BDBCBC"/>
      </a:accent4>
      <a:accent5>
        <a:srgbClr val="C52A3A"/>
      </a:accent5>
      <a:accent6>
        <a:srgbClr val="757575"/>
      </a:accent6>
      <a:hlink>
        <a:srgbClr val="368537"/>
      </a:hlink>
      <a:folHlink>
        <a:srgbClr val="3539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rmAutofit/>
      </a:bodyPr>
      <a:lstStyle>
        <a:defPPr algn="l">
          <a:defRPr sz="1800" dirty="0" smtClean="0">
            <a:solidFill>
              <a:srgbClr val="2E2D2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A_Šablona pro PowerPoint" id="{845E3423-9213-7344-8D79-E13CB9AF2AF1}" vid="{AE38C9AC-1AAC-2E40-A7C1-95048C41D401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3a755e7-ce12-4f84-9391-d0c12a12ba8f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7C6C817D853324094613B690CF784B5" ma:contentTypeVersion="12" ma:contentTypeDescription="Vytvoří nový dokument" ma:contentTypeScope="" ma:versionID="4659125a03cf05ee9f77ee3f66ff6f08">
  <xsd:schema xmlns:xsd="http://www.w3.org/2001/XMLSchema" xmlns:xs="http://www.w3.org/2001/XMLSchema" xmlns:p="http://schemas.microsoft.com/office/2006/metadata/properties" xmlns:ns2="e3a755e7-ce12-4f84-9391-d0c12a12ba8f" xmlns:ns3="cd8ca188-db8b-44f1-b5e4-412076912c57" targetNamespace="http://schemas.microsoft.com/office/2006/metadata/properties" ma:root="true" ma:fieldsID="d21fd974ad7ff97ede0b4aa19b3164e3" ns2:_="" ns3:_="">
    <xsd:import namespace="e3a755e7-ce12-4f84-9391-d0c12a12ba8f"/>
    <xsd:import namespace="cd8ca188-db8b-44f1-b5e4-412076912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a755e7-ce12-4f84-9391-d0c12a12ba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2a44d23-90f1-4afd-aa8c-0d6faad4ae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ca188-db8b-44f1-b5e4-412076912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DA9366-25B7-4E35-BA8D-E9E87ECC31A8}">
  <ds:schemaRefs>
    <ds:schemaRef ds:uri="e3a755e7-ce12-4f84-9391-d0c12a12ba8f"/>
    <ds:schemaRef ds:uri="cd8ca188-db8b-44f1-b5e4-412076912c57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CD65D49-391B-4E78-B986-5681FB931E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413D4F-514D-4D9D-8C0B-810C5461D2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a755e7-ce12-4f84-9391-d0c12a12ba8f"/>
    <ds:schemaRef ds:uri="cd8ca188-db8b-44f1-b5e4-412076912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Motiv Office</Template>
  <TotalTime>3249</TotalTime>
  <Words>602</Words>
  <Application>Microsoft Office PowerPoint</Application>
  <PresentationFormat>Širokoúhlá obrazovka</PresentationFormat>
  <Paragraphs>103</Paragraphs>
  <Slides>10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Azeret Mono</vt:lpstr>
      <vt:lpstr>Azeret Mono Medium</vt:lpstr>
      <vt:lpstr>DM Sans</vt:lpstr>
      <vt:lpstr>Wingdings</vt:lpstr>
      <vt:lpstr>DIA_ nadpis a text s odrážkami</vt:lpstr>
      <vt:lpstr>egovernment Cloud_  dynamický nákupní systém_   </vt:lpstr>
      <vt:lpstr>Cloud computing_</vt:lpstr>
      <vt:lpstr>Dynamický nákupní systém_ na zajištění služeb cloud computingu_</vt:lpstr>
      <vt:lpstr>Dynamický nákupní systém_ dodavatel_</vt:lpstr>
      <vt:lpstr>Dynamický nákupní systém_ zadavatel_</vt:lpstr>
      <vt:lpstr>Struktura dílčí smlouvy_</vt:lpstr>
      <vt:lpstr>Proces zadání veřejné zakázky_</vt:lpstr>
      <vt:lpstr>Proč využívat CC_</vt:lpstr>
      <vt:lpstr>Kde najít informace? DIA_</vt:lpstr>
      <vt:lpstr>Děkuji za pozornost_</vt:lpstr>
    </vt:vector>
  </TitlesOfParts>
  <Manager/>
  <Company>DIA_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DIA_ Šablona pro PowerPoint</dc:title>
  <dc:subject>Výchozí šablona pro prezentace</dc:subject>
  <dc:creator>Karel Drašnar</dc:creator>
  <cp:keywords>PPT prezentace šablona DIA PowerPoint</cp:keywords>
  <dc:description/>
  <cp:lastModifiedBy>Ulrychová Helena</cp:lastModifiedBy>
  <cp:revision>26</cp:revision>
  <cp:lastPrinted>2025-07-28T05:50:56Z</cp:lastPrinted>
  <dcterms:created xsi:type="dcterms:W3CDTF">2024-02-27T09:26:43Z</dcterms:created>
  <dcterms:modified xsi:type="dcterms:W3CDTF">2025-07-28T10:27:46Z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0x010100A7C6C817D853324094613B690CF784B5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2024-05-10T15:18:03Z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d732a350-07ff-409f-b623-0329a02c017d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ediaServiceImageTags">
    <vt:lpwstr/>
  </property>
</Properties>
</file>